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61"/>
  </p:notesMasterIdLst>
  <p:handoutMasterIdLst>
    <p:handoutMasterId r:id="rId62"/>
  </p:handoutMasterIdLst>
  <p:sldIdLst>
    <p:sldId id="341" r:id="rId6"/>
    <p:sldId id="388" r:id="rId7"/>
    <p:sldId id="360" r:id="rId8"/>
    <p:sldId id="328" r:id="rId9"/>
    <p:sldId id="346" r:id="rId10"/>
    <p:sldId id="345" r:id="rId11"/>
    <p:sldId id="333" r:id="rId12"/>
    <p:sldId id="293" r:id="rId13"/>
    <p:sldId id="375" r:id="rId14"/>
    <p:sldId id="310" r:id="rId15"/>
    <p:sldId id="362" r:id="rId16"/>
    <p:sldId id="320" r:id="rId17"/>
    <p:sldId id="378" r:id="rId18"/>
    <p:sldId id="379" r:id="rId19"/>
    <p:sldId id="380" r:id="rId20"/>
    <p:sldId id="356" r:id="rId21"/>
    <p:sldId id="377" r:id="rId22"/>
    <p:sldId id="381" r:id="rId23"/>
    <p:sldId id="342" r:id="rId24"/>
    <p:sldId id="265" r:id="rId25"/>
    <p:sldId id="321" r:id="rId26"/>
    <p:sldId id="330" r:id="rId27"/>
    <p:sldId id="331" r:id="rId28"/>
    <p:sldId id="332" r:id="rId29"/>
    <p:sldId id="382" r:id="rId30"/>
    <p:sldId id="383" r:id="rId31"/>
    <p:sldId id="354" r:id="rId32"/>
    <p:sldId id="385" r:id="rId33"/>
    <p:sldId id="349" r:id="rId34"/>
    <p:sldId id="350" r:id="rId35"/>
    <p:sldId id="389" r:id="rId36"/>
    <p:sldId id="351" r:id="rId37"/>
    <p:sldId id="386" r:id="rId38"/>
    <p:sldId id="348" r:id="rId39"/>
    <p:sldId id="258" r:id="rId40"/>
    <p:sldId id="352" r:id="rId41"/>
    <p:sldId id="353" r:id="rId42"/>
    <p:sldId id="327" r:id="rId43"/>
    <p:sldId id="357" r:id="rId44"/>
    <p:sldId id="358" r:id="rId45"/>
    <p:sldId id="359" r:id="rId46"/>
    <p:sldId id="322" r:id="rId47"/>
    <p:sldId id="374" r:id="rId48"/>
    <p:sldId id="376" r:id="rId49"/>
    <p:sldId id="361" r:id="rId50"/>
    <p:sldId id="281" r:id="rId51"/>
    <p:sldId id="282" r:id="rId52"/>
    <p:sldId id="283" r:id="rId53"/>
    <p:sldId id="329" r:id="rId54"/>
    <p:sldId id="296" r:id="rId55"/>
    <p:sldId id="299" r:id="rId56"/>
    <p:sldId id="300" r:id="rId57"/>
    <p:sldId id="301" r:id="rId58"/>
    <p:sldId id="302" r:id="rId59"/>
    <p:sldId id="303" r:id="rId60"/>
  </p:sldIdLst>
  <p:sldSz cx="12192000" cy="6858000"/>
  <p:notesSz cx="7010400" cy="9296400"/>
  <p:custDataLst>
    <p:tags r:id="rId6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1"/>
    <p:restoredTop sz="87673"/>
  </p:normalViewPr>
  <p:slideViewPr>
    <p:cSldViewPr snapToGrid="0" snapToObjects="1">
      <p:cViewPr>
        <p:scale>
          <a:sx n="115" d="100"/>
          <a:sy n="115" d="100"/>
        </p:scale>
        <p:origin x="648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gs" Target="tags/tag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sz="4000" dirty="0"/>
              <a:t>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  <p:pic>
        <p:nvPicPr>
          <p:cNvPr id="5" name="Content Placeholder 2" descr="A fork and knife on a table&#10;&#10;Description automatically generated with low confidence">
            <a:extLst>
              <a:ext uri="{FF2B5EF4-FFF2-40B4-BE49-F238E27FC236}">
                <a16:creationId xmlns:a16="http://schemas.microsoft.com/office/drawing/2014/main" id="{F95085D7-CEC2-B044-B1E0-8BDABA6907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37525" r="36107" b="4956"/>
          <a:stretch/>
        </p:blipFill>
        <p:spPr>
          <a:xfrm>
            <a:off x="6881236" y="1446963"/>
            <a:ext cx="3822144" cy="4511710"/>
          </a:xfrm>
        </p:spPr>
      </p:pic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(~2ms on our MCU – 490Hz)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9785-FEA7-DC44-A21B-040E428D9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137ACB-FEF1-EB45-BD50-EB62C3032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D852B7BE-4AB1-6645-B59E-6EBE7425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44328" r="45482" b="43169"/>
          <a:stretch/>
        </p:blipFill>
        <p:spPr>
          <a:xfrm rot="5400000">
            <a:off x="3992961" y="1463046"/>
            <a:ext cx="4206077" cy="51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3-Axis magnetometer (compass)</a:t>
            </a:r>
          </a:p>
          <a:p>
            <a:pPr lvl="1"/>
            <a:r>
              <a:rPr lang="en-US" dirty="0"/>
              <a:t>Could measure yaw, in theory.</a:t>
            </a:r>
          </a:p>
          <a:p>
            <a:pPr lvl="1"/>
            <a:r>
              <a:rPr lang="en-US" dirty="0"/>
              <a:t>Calibration is hard, in practice.</a:t>
            </a:r>
          </a:p>
          <a:p>
            <a:pPr lvl="1"/>
            <a:r>
              <a:rPr lang="en-US" dirty="0"/>
              <a:t>We won’t use this.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1014CC-8B74-7E41-AE04-76E020E944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37719" y="1524000"/>
            <a:ext cx="335536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DFDD-91CA-AB4E-9938-76371AD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FECC-1878-7643-87E9-89385822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There’s a nice library for our IMU</a:t>
            </a:r>
          </a:p>
          <a:p>
            <a:pPr lvl="1"/>
            <a:r>
              <a:rPr lang="en-US" dirty="0"/>
              <a:t>It does the trigonometry for you</a:t>
            </a:r>
          </a:p>
          <a:p>
            <a:pPr lvl="1"/>
            <a:r>
              <a:rPr lang="en-US" dirty="0"/>
              <a:t>Provides convenient functions for reading all the values</a:t>
            </a:r>
          </a:p>
          <a:p>
            <a:r>
              <a:rPr lang="en-US" dirty="0"/>
              <a:t>Forked from Adafruit</a:t>
            </a:r>
          </a:p>
          <a:p>
            <a:pPr lvl="1"/>
            <a:r>
              <a:rPr lang="en-US" dirty="0"/>
              <a:t>Thanks, </a:t>
            </a:r>
            <a:r>
              <a:rPr lang="en-US" dirty="0" err="1"/>
              <a:t>Limor</a:t>
            </a:r>
            <a:r>
              <a:rPr lang="en-US" dirty="0"/>
              <a:t> Fried!</a:t>
            </a:r>
          </a:p>
          <a:p>
            <a:r>
              <a:rPr lang="en-US" dirty="0"/>
              <a:t>A lot more detail in the next lab</a:t>
            </a:r>
          </a:p>
        </p:txBody>
      </p:sp>
      <p:pic>
        <p:nvPicPr>
          <p:cNvPr id="2050" name="Picture 2" descr="ladyada">
            <a:extLst>
              <a:ext uri="{FF2B5EF4-FFF2-40B4-BE49-F238E27FC236}">
                <a16:creationId xmlns:a16="http://schemas.microsoft.com/office/drawing/2014/main" id="{0BC63A5B-6DFB-5843-93FA-CD681962972C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32781"/>
            <a:ext cx="2794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862151-483D-1C48-9EAF-78CB45A51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4" b="32840"/>
          <a:stretch/>
        </p:blipFill>
        <p:spPr bwMode="auto">
          <a:xfrm>
            <a:off x="7956550" y="5884905"/>
            <a:ext cx="1917700" cy="8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80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pPr lvl="1"/>
            <a:r>
              <a:rPr lang="en-US" dirty="0"/>
              <a:t>It must be installed to program it.</a:t>
            </a:r>
          </a:p>
          <a:p>
            <a:r>
              <a:rPr lang="en-US" dirty="0"/>
              <a:t>There’s no power switch</a:t>
            </a:r>
          </a:p>
          <a:p>
            <a:pPr lvl="1"/>
            <a:r>
              <a:rPr lang="en-US" dirty="0"/>
              <a:t>Unplug the battery.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You can tell the battery is low when it starts resetting when you turn on the motors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Remote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8748E8-A4E6-9E4F-9245-1E0B48D33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E54CC98-CD56-0740-8218-1901EF6F3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1623872" y="2634676"/>
            <a:ext cx="8944256" cy="3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19962-3F5E-2344-AFF8-786DBE12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Remote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3CD6A-628E-0F44-9DDE-33F409F9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Microcontroller + radio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Identical to FCB</a:t>
            </a:r>
          </a:p>
          <a:p>
            <a:r>
              <a:rPr lang="en-US" dirty="0">
                <a:solidFill>
                  <a:schemeClr val="accent4"/>
                </a:solidFill>
              </a:rPr>
              <a:t>UI Controls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Mostly for tuning PID</a:t>
            </a:r>
          </a:p>
          <a:p>
            <a:r>
              <a:rPr lang="en-US" dirty="0">
                <a:solidFill>
                  <a:srgbClr val="FF0000"/>
                </a:solidFill>
              </a:rPr>
              <a:t>Gimbal connectors</a:t>
            </a:r>
          </a:p>
          <a:p>
            <a:r>
              <a:rPr lang="en-US" dirty="0">
                <a:solidFill>
                  <a:schemeClr val="accent2"/>
                </a:solidFill>
              </a:rPr>
              <a:t>USB-Serial Arduino Programmer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For remote and FCB</a:t>
            </a:r>
          </a:p>
          <a:p>
            <a:r>
              <a:rPr lang="en-US" dirty="0">
                <a:solidFill>
                  <a:schemeClr val="accent6"/>
                </a:solidFill>
              </a:rPr>
              <a:t>Battery Charger</a:t>
            </a:r>
          </a:p>
          <a:p>
            <a:r>
              <a:rPr lang="en-US" dirty="0">
                <a:solidFill>
                  <a:schemeClr val="accent1"/>
                </a:solidFill>
              </a:rPr>
              <a:t>LCD</a:t>
            </a:r>
          </a:p>
        </p:txBody>
      </p: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E4FA49-6300-714B-932C-5FA7F3109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644221" y="314347"/>
            <a:ext cx="4836160" cy="2112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0024EF-ED31-F140-A8EE-2E42564599BB}"/>
              </a:ext>
            </a:extLst>
          </p:cNvPr>
          <p:cNvSpPr/>
          <p:nvPr/>
        </p:nvSpPr>
        <p:spPr>
          <a:xfrm>
            <a:off x="6921051" y="410822"/>
            <a:ext cx="4463731" cy="1710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04B5C-A774-BF48-BF6E-D27EF8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21" y="2523786"/>
            <a:ext cx="4836197" cy="40888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5E677A-D747-B644-9EA1-28A97708613B}"/>
              </a:ext>
            </a:extLst>
          </p:cNvPr>
          <p:cNvSpPr/>
          <p:nvPr/>
        </p:nvSpPr>
        <p:spPr>
          <a:xfrm>
            <a:off x="9062320" y="3266547"/>
            <a:ext cx="1185565" cy="119348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73942-00E2-984E-B2DF-2AFA53AFF2E9}"/>
              </a:ext>
            </a:extLst>
          </p:cNvPr>
          <p:cNvGrpSpPr/>
          <p:nvPr/>
        </p:nvGrpSpPr>
        <p:grpSpPr>
          <a:xfrm>
            <a:off x="7249090" y="2988672"/>
            <a:ext cx="4070806" cy="3220591"/>
            <a:chOff x="7092576" y="2044838"/>
            <a:chExt cx="4489825" cy="35520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03909-00A0-8F45-BB7F-8B9FE7F87405}"/>
                </a:ext>
              </a:extLst>
            </p:cNvPr>
            <p:cNvSpPr/>
            <p:nvPr/>
          </p:nvSpPr>
          <p:spPr>
            <a:xfrm>
              <a:off x="10451848" y="2351314"/>
              <a:ext cx="671677" cy="157759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14037D-DE2C-334E-879A-6649659CB90F}"/>
                </a:ext>
              </a:extLst>
            </p:cNvPr>
            <p:cNvSpPr/>
            <p:nvPr/>
          </p:nvSpPr>
          <p:spPr>
            <a:xfrm>
              <a:off x="10845998" y="4632290"/>
              <a:ext cx="736403" cy="96464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7221B-E2EF-3C48-A4F4-EBC6D8121899}"/>
                </a:ext>
              </a:extLst>
            </p:cNvPr>
            <p:cNvSpPr/>
            <p:nvPr/>
          </p:nvSpPr>
          <p:spPr>
            <a:xfrm>
              <a:off x="7092576" y="2044838"/>
              <a:ext cx="493929" cy="108019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DC935-6C6C-3640-BC7A-B93CE99E2292}"/>
              </a:ext>
            </a:extLst>
          </p:cNvPr>
          <p:cNvSpPr/>
          <p:nvPr/>
        </p:nvSpPr>
        <p:spPr>
          <a:xfrm>
            <a:off x="8216554" y="5202791"/>
            <a:ext cx="2435664" cy="130863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7E99B5-E6FB-A448-B23E-2F455AEE3D83}"/>
              </a:ext>
            </a:extLst>
          </p:cNvPr>
          <p:cNvSpPr/>
          <p:nvPr/>
        </p:nvSpPr>
        <p:spPr>
          <a:xfrm>
            <a:off x="7414496" y="3310741"/>
            <a:ext cx="802059" cy="130863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AC164-0CC1-C143-8548-446E201A598A}"/>
              </a:ext>
            </a:extLst>
          </p:cNvPr>
          <p:cNvSpPr/>
          <p:nvPr/>
        </p:nvSpPr>
        <p:spPr>
          <a:xfrm>
            <a:off x="8148881" y="3159622"/>
            <a:ext cx="1569399" cy="42974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4CC59B-3327-0549-A34B-73EA74583A97}"/>
              </a:ext>
            </a:extLst>
          </p:cNvPr>
          <p:cNvSpPr/>
          <p:nvPr/>
        </p:nvSpPr>
        <p:spPr>
          <a:xfrm>
            <a:off x="10903845" y="348486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CADD5-DBC9-A84D-835A-5B5FBED83021}"/>
              </a:ext>
            </a:extLst>
          </p:cNvPr>
          <p:cNvSpPr/>
          <p:nvPr/>
        </p:nvSpPr>
        <p:spPr>
          <a:xfrm>
            <a:off x="6858750" y="347072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125617-A6CD-A44A-83DF-BA52AF35030A}"/>
              </a:ext>
            </a:extLst>
          </p:cNvPr>
          <p:cNvSpPr/>
          <p:nvPr/>
        </p:nvSpPr>
        <p:spPr>
          <a:xfrm>
            <a:off x="7334234" y="5794125"/>
            <a:ext cx="447832" cy="41513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6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Gimbal: </a:t>
            </a:r>
            <a:r>
              <a:rPr lang="en-US" i="1" dirty="0"/>
              <a:t>a mechanism, typically consisting of rings pivoted at right angles</a:t>
            </a:r>
          </a:p>
          <a:p>
            <a:r>
              <a:rPr lang="en-US" dirty="0"/>
              <a:t>Standard aircraft controls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39786" r="61597" b="14411"/>
          <a:stretch/>
        </p:blipFill>
        <p:spPr>
          <a:xfrm>
            <a:off x="6505455" y="3415174"/>
            <a:ext cx="4974095" cy="3093807"/>
          </a:xfrm>
          <a:prstGeom prst="rect">
            <a:avLst/>
          </a:prstGeom>
        </p:spPr>
      </p:pic>
      <p:pic>
        <p:nvPicPr>
          <p:cNvPr id="6" name="Picture 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EF5DF633-11C6-7F4D-BFD2-EDF7ED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59251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F9E7-12A7-BF47-8825-60250F68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Everything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78C5E-5E20-EA47-88F2-6FD232DC8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Detailed instructions in the lab</a:t>
            </a:r>
          </a:p>
          <a:p>
            <a:r>
              <a:rPr lang="en-US" dirty="0"/>
              <a:t>And a fancy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54F9A-9CC7-424B-9810-E7F059FB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05209" y="1215022"/>
            <a:ext cx="4230306" cy="51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6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The resistances are always &gt; 0, so V</a:t>
            </a:r>
            <a:r>
              <a:rPr lang="en-US" baseline="-25000" dirty="0"/>
              <a:t>W</a:t>
            </a:r>
            <a:r>
              <a:rPr lang="en-US" dirty="0"/>
              <a:t> never reaches V</a:t>
            </a:r>
            <a:r>
              <a:rPr lang="en-US" baseline="-25000" dirty="0"/>
              <a:t>A</a:t>
            </a:r>
            <a:r>
              <a:rPr lang="en-US" dirty="0"/>
              <a:t> or V</a:t>
            </a:r>
            <a:r>
              <a:rPr lang="en-US" baseline="-25000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 – common in quad remotes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2" y="174909"/>
            <a:ext cx="5334000" cy="365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A946C-3585-BD4D-BD4C-771BBABDD364}"/>
              </a:ext>
            </a:extLst>
          </p:cNvPr>
          <p:cNvSpPr txBox="1"/>
          <p:nvPr/>
        </p:nvSpPr>
        <p:spPr>
          <a:xfrm>
            <a:off x="6440156" y="4204011"/>
            <a:ext cx="45273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</a:t>
            </a:r>
            <a:r>
              <a:rPr lang="en-US" sz="2800" dirty="0"/>
              <a:t> = 0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B</a:t>
            </a:r>
            <a:r>
              <a:rPr lang="en-US" sz="2800" dirty="0"/>
              <a:t> = 3.3V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A-W</a:t>
            </a:r>
            <a:r>
              <a:rPr lang="en-US" sz="2800" dirty="0"/>
              <a:t> + V</a:t>
            </a:r>
            <a:r>
              <a:rPr lang="en-US" sz="2800" baseline="-25000" dirty="0"/>
              <a:t>W-B</a:t>
            </a:r>
            <a:r>
              <a:rPr lang="en-US" sz="2800" dirty="0"/>
              <a:t> = V</a:t>
            </a:r>
            <a:r>
              <a:rPr lang="en-US" sz="2800" baseline="-25000" dirty="0"/>
              <a:t>B</a:t>
            </a:r>
            <a:r>
              <a:rPr lang="en-US" sz="2800" dirty="0"/>
              <a:t>-V</a:t>
            </a:r>
            <a:r>
              <a:rPr lang="en-US" sz="2800" baseline="-25000" dirty="0"/>
              <a:t>A</a:t>
            </a:r>
          </a:p>
          <a:p>
            <a:pPr algn="ctr"/>
            <a:r>
              <a:rPr lang="en-US" sz="2800" dirty="0" err="1"/>
              <a:t>AnalogRead</a:t>
            </a:r>
            <a:r>
              <a:rPr lang="en-US" sz="2800" dirty="0"/>
              <a:t>() = V</a:t>
            </a:r>
            <a:r>
              <a:rPr lang="en-US" sz="2800" baseline="-25000" dirty="0"/>
              <a:t>W</a:t>
            </a:r>
            <a:r>
              <a:rPr lang="en-US" sz="2800" dirty="0"/>
              <a:t>/V</a:t>
            </a:r>
            <a:r>
              <a:rPr lang="en-US" sz="2800" baseline="-25000" dirty="0"/>
              <a:t>B</a:t>
            </a:r>
            <a:r>
              <a:rPr lang="en-US" sz="2800" dirty="0"/>
              <a:t> * 1024 </a:t>
            </a:r>
          </a:p>
        </p:txBody>
      </p:sp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8480" cy="4602164"/>
          </a:xfrm>
        </p:spPr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300C9D9-6504-DD42-ACBC-73A2DEF1A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32893" r="61102" b="29186"/>
          <a:stretch/>
        </p:blipFill>
        <p:spPr>
          <a:xfrm>
            <a:off x="8909521" y="1045586"/>
            <a:ext cx="2771897" cy="2209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6C5D47-E3D9-2247-BA33-2BDF4B9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8934122" y="3429000"/>
            <a:ext cx="277189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02835DF-936D-5445-9A94-4D3432D8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48860" r="28325" b="30404"/>
          <a:stretch/>
        </p:blipFill>
        <p:spPr>
          <a:xfrm>
            <a:off x="8474344" y="3108960"/>
            <a:ext cx="3108056" cy="2753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4A932C-2C6F-5A42-B390-CCC531DA7A9B}"/>
              </a:ext>
            </a:extLst>
          </p:cNvPr>
          <p:cNvSpPr/>
          <p:nvPr/>
        </p:nvSpPr>
        <p:spPr>
          <a:xfrm>
            <a:off x="9773920" y="3992880"/>
            <a:ext cx="426720" cy="416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9604"/>
            <a:ext cx="10972800" cy="4602164"/>
          </a:xfrm>
        </p:spPr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81B9401-738D-DA4C-B522-6C12C32B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t="45901" r="36556" b="35433"/>
          <a:stretch/>
        </p:blipFill>
        <p:spPr>
          <a:xfrm>
            <a:off x="8026400" y="531310"/>
            <a:ext cx="4042082" cy="24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DE8DA8C-6E6A-E646-AAAA-290F8549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45174" r="41334" b="35970"/>
          <a:stretch/>
        </p:blipFill>
        <p:spPr>
          <a:xfrm>
            <a:off x="9519920" y="1353274"/>
            <a:ext cx="2397760" cy="22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3DF9-13CA-EC40-8EBB-6671A87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D17C-2038-9641-8F38-BEA15A0BD5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Remote’s integrated battery charger</a:t>
            </a:r>
          </a:p>
          <a:p>
            <a:pPr lvl="1"/>
            <a:r>
              <a:rPr lang="en-US" dirty="0"/>
              <a:t>Powered via USB</a:t>
            </a:r>
          </a:p>
          <a:p>
            <a:pPr lvl="1"/>
            <a:r>
              <a:rPr lang="en-US" dirty="0"/>
              <a:t>It draws less than 500mA, which is the USB standard</a:t>
            </a:r>
          </a:p>
          <a:p>
            <a:r>
              <a:rPr lang="en-US" dirty="0"/>
              <a:t>Duo LiPo charger</a:t>
            </a:r>
          </a:p>
          <a:p>
            <a:pPr lvl="1"/>
            <a:r>
              <a:rPr lang="en-US" dirty="0"/>
              <a:t>Usually, we assemble this in class</a:t>
            </a:r>
          </a:p>
          <a:p>
            <a:pPr lvl="1"/>
            <a:r>
              <a:rPr lang="en-US" dirty="0"/>
              <a:t>Needs a higher-powered USB port (like a tablet charger)</a:t>
            </a:r>
          </a:p>
          <a:p>
            <a:pPr lvl="1"/>
            <a:r>
              <a:rPr lang="en-US" dirty="0"/>
              <a:t>~1A max (with two batteries constant-current charging)</a:t>
            </a:r>
          </a:p>
          <a:p>
            <a:pPr lvl="1"/>
            <a:r>
              <a:rPr lang="en-US" dirty="0"/>
              <a:t>It gets a little hot</a:t>
            </a:r>
          </a:p>
          <a:p>
            <a:r>
              <a:rPr lang="en-US" dirty="0"/>
              <a:t>Status lights</a:t>
            </a:r>
          </a:p>
          <a:p>
            <a:pPr lvl="1"/>
            <a:r>
              <a:rPr lang="en-US" dirty="0"/>
              <a:t>Green means charged</a:t>
            </a:r>
          </a:p>
          <a:p>
            <a:pPr lvl="1"/>
            <a:r>
              <a:rPr lang="en-US" dirty="0"/>
              <a:t>Red means charging</a:t>
            </a:r>
          </a:p>
          <a:p>
            <a:pPr lvl="1"/>
            <a:r>
              <a:rPr lang="en-US" dirty="0"/>
              <a:t>Both mean no battery</a:t>
            </a:r>
          </a:p>
          <a:p>
            <a:r>
              <a:rPr lang="en-US" dirty="0"/>
              <a:t>The FCB/Quad runs through batteries fast</a:t>
            </a:r>
          </a:p>
          <a:p>
            <a:pPr lvl="1"/>
            <a:r>
              <a:rPr lang="en-US" dirty="0"/>
              <a:t>Keep chargers occupied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71FA6-3EEE-CA4B-8F43-FDC114C8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9" t="6451" r="64669" b="9770"/>
          <a:stretch/>
        </p:blipFill>
        <p:spPr>
          <a:xfrm>
            <a:off x="5854391" y="978190"/>
            <a:ext cx="1588205" cy="5147974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162DAF-5DFB-3149-906B-9A0B71D1D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t="29852" r="12592" b="32024"/>
          <a:stretch/>
        </p:blipFill>
        <p:spPr>
          <a:xfrm>
            <a:off x="7576803" y="4043401"/>
            <a:ext cx="4392147" cy="20827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7D9724-0A94-4F4D-AD2F-866ADE7F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3" y="978190"/>
            <a:ext cx="4402018" cy="29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5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E2C9-5DEA-A246-9311-E71FD4BD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5090-9515-5244-AF63-DA69BE366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9" t="16817" b="1980"/>
          <a:stretch/>
        </p:blipFill>
        <p:spPr>
          <a:xfrm>
            <a:off x="9251380" y="504405"/>
            <a:ext cx="2133159" cy="562175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631E54-8B7C-C54E-8814-DC14440117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USB-serial converter connects to your laptop</a:t>
            </a:r>
          </a:p>
          <a:p>
            <a:r>
              <a:rPr lang="en-US" dirty="0"/>
              <a:t>The switch at lower-right routes the serial line</a:t>
            </a:r>
          </a:p>
          <a:p>
            <a:pPr lvl="1"/>
            <a:r>
              <a:rPr lang="en-US" dirty="0"/>
              <a:t>Remote control MCU (“RC”)</a:t>
            </a:r>
          </a:p>
          <a:p>
            <a:pPr lvl="1"/>
            <a:r>
              <a:rPr lang="en-US" dirty="0"/>
              <a:t>4-pin programming port (“QUAD”)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r>
              <a:rPr lang="en-US" dirty="0"/>
              <a:t>The remote programs itself and the quadcopter via USB</a:t>
            </a:r>
          </a:p>
          <a:p>
            <a:r>
              <a:rPr lang="en-US" dirty="0"/>
              <a:t>Serial debugging with Arduino</a:t>
            </a:r>
          </a:p>
        </p:txBody>
      </p:sp>
      <p:pic>
        <p:nvPicPr>
          <p:cNvPr id="13" name="Content Placeholder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252D5CF-ADED-754D-BBD1-0A5D7A0E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t="26879" r="27911" b="13188"/>
          <a:stretch/>
        </p:blipFill>
        <p:spPr>
          <a:xfrm>
            <a:off x="6248402" y="504405"/>
            <a:ext cx="2903928" cy="2617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F1D6B-8631-C64B-9B8B-6481684A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0" t="19733" r="17849" b="12050"/>
          <a:stretch/>
        </p:blipFill>
        <p:spPr>
          <a:xfrm>
            <a:off x="6248402" y="3216955"/>
            <a:ext cx="2911801" cy="29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  <a:p>
            <a:r>
              <a:rPr lang="en-US" dirty="0"/>
              <a:t>It has a RGB backlight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B97665-9429-8F4A-AA69-D3BD2A7AA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746240" y="4013200"/>
            <a:ext cx="4836160" cy="21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B177-74BB-8144-B6A2-02F80123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4B3BF-6CB1-1F42-AD16-40852A315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FE695-D0FA-9D46-9508-FFE5125D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7674" r="23058" b="53677"/>
          <a:stretch/>
        </p:blipFill>
        <p:spPr>
          <a:xfrm>
            <a:off x="6712299" y="1918328"/>
            <a:ext cx="4180114" cy="4266123"/>
          </a:xfrm>
          <a:prstGeom prst="rect">
            <a:avLst/>
          </a:prstGeom>
        </p:spPr>
      </p:pic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F20CB49A-621B-4443-905A-B0F48899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9" t="28021" r="42672" b="52248"/>
          <a:stretch/>
        </p:blipFill>
        <p:spPr>
          <a:xfrm>
            <a:off x="1589314" y="2328934"/>
            <a:ext cx="3444910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5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and 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remote, FCB, and your quadcopter use the same radio.</a:t>
            </a:r>
          </a:p>
          <a:p>
            <a:pPr lvl="1"/>
            <a:r>
              <a:rPr lang="en-US" dirty="0"/>
              <a:t>2.4GHz IEEE 802.15.4</a:t>
            </a:r>
          </a:p>
          <a:p>
            <a:pPr lvl="1"/>
            <a:r>
              <a:rPr lang="en-US" dirty="0"/>
              <a:t>Physical and media access control (MAC) layers</a:t>
            </a:r>
          </a:p>
          <a:p>
            <a:pPr lvl="1"/>
            <a:r>
              <a:rPr lang="en-US" dirty="0"/>
              <a:t>Common basis for embedded wireless standard (e.g., Zigbee, 6LoWPAN)</a:t>
            </a:r>
          </a:p>
          <a:p>
            <a:r>
              <a:rPr lang="en-US" dirty="0"/>
              <a:t>The ‘</a:t>
            </a:r>
            <a:r>
              <a:rPr lang="en-US" dirty="0" err="1"/>
              <a:t>Radio.h</a:t>
            </a:r>
            <a:r>
              <a:rPr lang="en-US" dirty="0"/>
              <a:t>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i="1" dirty="0"/>
              <a:t>Since you are at home, the channel doesn’t matter that much.  You can use whatever you like.  Some will be noisier around your house than others.</a:t>
            </a:r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</p:txBody>
      </p:sp>
      <p:pic>
        <p:nvPicPr>
          <p:cNvPr id="1026" name="Picture 2" descr="What my first time at In-N-Out was like - Business Insider">
            <a:extLst>
              <a:ext uri="{FF2B5EF4-FFF2-40B4-BE49-F238E27FC236}">
                <a16:creationId xmlns:a16="http://schemas.microsoft.com/office/drawing/2014/main" id="{55777B6C-F2A0-8F40-A4D9-8BB61884CC52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36" y="1524000"/>
            <a:ext cx="46401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ED520DA2-9BCB-1E44-9D31-43CD3B41CF1C}"/>
              </a:ext>
            </a:extLst>
          </p:cNvPr>
          <p:cNvSpPr/>
          <p:nvPr/>
        </p:nvSpPr>
        <p:spPr>
          <a:xfrm>
            <a:off x="5943600" y="899001"/>
            <a:ext cx="5852160" cy="5852160"/>
          </a:xfrm>
          <a:prstGeom prst="noSmoking">
            <a:avLst>
              <a:gd name="adj" fmla="val 7630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  <a:p>
            <a:r>
              <a:rPr lang="en-US" dirty="0"/>
              <a:t>You will need to send telemetry from the quad too</a:t>
            </a:r>
          </a:p>
          <a:p>
            <a:pPr lvl="1"/>
            <a:r>
              <a:rPr lang="en-US" dirty="0"/>
              <a:t>At least to managing arming properly.</a:t>
            </a:r>
          </a:p>
          <a:p>
            <a:pPr lvl="1"/>
            <a:r>
              <a:rPr lang="en-US" dirty="0"/>
              <a:t>And whatever else you want.</a:t>
            </a:r>
          </a:p>
          <a:p>
            <a:pPr lvl="1"/>
            <a:r>
              <a:rPr lang="en-US" dirty="0"/>
              <a:t>You can (and probably should) use a different packet format.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5F21-BAAE-9341-9C13-BCC312C1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ADEF-3B5B-1645-A0B8-7F527040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slide about </a:t>
            </a:r>
            <a:r>
              <a:rPr lang="en-US" dirty="0" err="1"/>
              <a:t>sparsing</a:t>
            </a:r>
            <a:r>
              <a:rPr lang="en-US" dirty="0"/>
              <a:t> the stream of bytes and how to get re-aligned if you miss something.</a:t>
            </a:r>
          </a:p>
        </p:txBody>
      </p:sp>
    </p:spTree>
    <p:extLst>
      <p:ext uri="{BB962C8B-B14F-4D97-AF65-F5344CB8AC3E}">
        <p14:creationId xmlns:p14="http://schemas.microsoft.com/office/powerpoint/2010/main" val="718774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727AC2-E19C-0949-8A65-95FE1712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A8B6C53-DBE0-674E-B9AC-0E77312E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317932" y="2242256"/>
            <a:ext cx="4340668" cy="3618268"/>
          </a:xfrm>
          <a:prstGeom prst="rect">
            <a:avLst/>
          </a:prstGeom>
        </p:spPr>
      </p:pic>
      <p:pic>
        <p:nvPicPr>
          <p:cNvPr id="8" name="Picture 7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0397B469-9995-0C49-868A-345001137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33400" y="2907383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6AD-7B7B-E340-A828-307856DA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Basics for Your Remote and Quad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B7B0-5262-ED48-A551-E577DD2BC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Remote</a:t>
            </a:r>
          </a:p>
          <a:p>
            <a:pPr lvl="1"/>
            <a:r>
              <a:rPr lang="en-US" dirty="0"/>
              <a:t>Read user input</a:t>
            </a:r>
          </a:p>
          <a:p>
            <a:pPr lvl="1"/>
            <a:r>
              <a:rPr lang="en-US" dirty="0"/>
              <a:t>Build a simple user interface</a:t>
            </a:r>
          </a:p>
          <a:p>
            <a:pPr lvl="1"/>
            <a:r>
              <a:rPr lang="en-US" dirty="0"/>
              <a:t>Transmit commands to the quadcopter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Arming (for safety)</a:t>
            </a:r>
          </a:p>
          <a:p>
            <a:r>
              <a:rPr lang="en-US" dirty="0"/>
              <a:t>Quadcopter</a:t>
            </a:r>
          </a:p>
          <a:p>
            <a:pPr lvl="1"/>
            <a:r>
              <a:rPr lang="en-US" dirty="0"/>
              <a:t>Receive commands</a:t>
            </a:r>
          </a:p>
          <a:p>
            <a:pPr lvl="1"/>
            <a:r>
              <a:rPr lang="en-US" dirty="0"/>
              <a:t>Control the motors</a:t>
            </a:r>
          </a:p>
          <a:p>
            <a:pPr lvl="1"/>
            <a:r>
              <a:rPr lang="en-US" dirty="0"/>
              <a:t>Arming (for safety)</a:t>
            </a:r>
          </a:p>
        </p:txBody>
      </p:sp>
    </p:spTree>
    <p:extLst>
      <p:ext uri="{BB962C8B-B14F-4D97-AF65-F5344CB8AC3E}">
        <p14:creationId xmlns:p14="http://schemas.microsoft.com/office/powerpoint/2010/main" val="3367623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  <a:p>
            <a:r>
              <a:rPr lang="en-US" dirty="0"/>
              <a:t>Separately: Verify you can read the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D097-C3D6-874C-BBE4-40970BD657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Your firmware must properly ”arm”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FCB and the Remote with the 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pPr lvl="1"/>
            <a:r>
              <a:rPr lang="en-US" dirty="0"/>
              <a:t>Use version &gt;= 1.8.12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– IMU Filtering</a:t>
            </a:r>
          </a:p>
          <a:p>
            <a:r>
              <a:rPr lang="en-US" dirty="0"/>
              <a:t>PID Lab – Implement control</a:t>
            </a:r>
          </a:p>
          <a:p>
            <a:r>
              <a:rPr lang="en-US" dirty="0"/>
              <a:t>Flight Lab – Flight!</a:t>
            </a:r>
          </a:p>
          <a:p>
            <a:r>
              <a:rPr lang="en-US" dirty="0"/>
              <a:t>Do everything on the Test Stand </a:t>
            </a:r>
            <a:r>
              <a:rPr lang="en-US" strike="sngStrike" dirty="0"/>
              <a:t>first, then move to your quadcopter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84003-390E-7948-924E-86D45D6FD8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ACF536E-C410-8147-9B02-CEFC50ED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186325" y="804740"/>
            <a:ext cx="3357798" cy="2798973"/>
          </a:xfrm>
          <a:prstGeom prst="rect">
            <a:avLst/>
          </a:prstGeom>
        </p:spPr>
      </p:pic>
      <p:pic>
        <p:nvPicPr>
          <p:cNvPr id="7" name="Picture 6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4EACDE59-E15B-1D47-8B32-249146852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415867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Basic operation</a:t>
            </a:r>
          </a:p>
          <a:p>
            <a:pPr lvl="1"/>
            <a:r>
              <a:rPr lang="en-US" dirty="0"/>
              <a:t>Control motors</a:t>
            </a:r>
          </a:p>
          <a:p>
            <a:pPr lvl="1"/>
            <a:r>
              <a:rPr lang="en-US" dirty="0"/>
              <a:t>Read IMU</a:t>
            </a:r>
          </a:p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174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566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5997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7921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515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891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F46BF-0853-F244-95CA-C061A6520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2BB9853E-44E8-404D-93F4-17F028F4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3967480" y="1844040"/>
            <a:ext cx="484632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84DD67B6-27FD-0D48-B19E-47ED2642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939058" y="1468865"/>
            <a:ext cx="4846320" cy="4836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42322" y="3345813"/>
            <a:ext cx="5054934" cy="1049734"/>
            <a:chOff x="1918321" y="3345812"/>
            <a:chExt cx="5054934" cy="1049734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8321" y="3351839"/>
              <a:ext cx="990930" cy="1043707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67394" y="2491135"/>
            <a:ext cx="7744214" cy="2798681"/>
            <a:chOff x="854682" y="2491134"/>
            <a:chExt cx="7744214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8006" y="2907941"/>
              <a:ext cx="822612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54682" y="2907941"/>
              <a:ext cx="822612" cy="56157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4682" y="4376784"/>
              <a:ext cx="833251" cy="558233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2164" y="4395546"/>
              <a:ext cx="792085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2011" y="3414224"/>
            <a:ext cx="6459046" cy="1112379"/>
            <a:chOff x="417689" y="4255773"/>
            <a:chExt cx="6459046" cy="1112379"/>
          </a:xfrm>
        </p:grpSpPr>
        <p:sp>
          <p:nvSpPr>
            <p:cNvPr id="12" name="Rectangle 11"/>
            <p:cNvSpPr/>
            <p:nvPr/>
          </p:nvSpPr>
          <p:spPr>
            <a:xfrm>
              <a:off x="6163583" y="4872803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3"/>
              <a:ext cx="262881" cy="5051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3383" y="3677159"/>
            <a:ext cx="5544522" cy="1600446"/>
            <a:chOff x="1509382" y="3677158"/>
            <a:chExt cx="5544522" cy="1600446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509382" y="3677158"/>
              <a:ext cx="561493" cy="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90006" y="2500583"/>
            <a:ext cx="4624280" cy="1143999"/>
            <a:chOff x="1677295" y="2500583"/>
            <a:chExt cx="4624280" cy="1143999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77295" y="2947786"/>
              <a:ext cx="404870" cy="696796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6D593F-2955-0644-A7A0-D3FA2379A5D0}"/>
              </a:ext>
            </a:extLst>
          </p:cNvPr>
          <p:cNvGrpSpPr/>
          <p:nvPr/>
        </p:nvGrpSpPr>
        <p:grpSpPr>
          <a:xfrm>
            <a:off x="1079372" y="1600727"/>
            <a:ext cx="9045257" cy="4589358"/>
            <a:chOff x="-444628" y="1600727"/>
            <a:chExt cx="9045257" cy="45893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94E2AE-7D7D-A345-98E3-195D5C14A32C}"/>
                </a:ext>
              </a:extLst>
            </p:cNvPr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9F6380-451F-714A-B35F-BBE3905FA62C}"/>
                </a:ext>
              </a:extLst>
            </p:cNvPr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CB348B-8B1B-004F-9419-8D82EB5EF9FD}"/>
                </a:ext>
              </a:extLst>
            </p:cNvPr>
            <p:cNvSpPr/>
            <p:nvPr/>
          </p:nvSpPr>
          <p:spPr>
            <a:xfrm>
              <a:off x="3446867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FDB12C-0286-1B44-A755-D2AF34255EA2}"/>
                </a:ext>
              </a:extLst>
            </p:cNvPr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06E785-D4D6-1247-B585-7F0B6CE41C11}"/>
                </a:ext>
              </a:extLst>
            </p:cNvPr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7A460-5273-0745-9AE6-15954724A8CB}"/>
                </a:ext>
              </a:extLst>
            </p:cNvPr>
            <p:cNvSpPr/>
            <p:nvPr/>
          </p:nvSpPr>
          <p:spPr>
            <a:xfrm>
              <a:off x="-444628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EF8F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95BDE3-2B9B-0E4E-B604-D027971B50C7}"/>
                </a:ext>
              </a:extLst>
            </p:cNvPr>
            <p:cNvSpPr/>
            <p:nvPr/>
          </p:nvSpPr>
          <p:spPr>
            <a:xfrm>
              <a:off x="-444628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55684-101F-254D-AC44-6D2793E7D77B}"/>
                </a:ext>
              </a:extLst>
            </p:cNvPr>
            <p:cNvSpPr/>
            <p:nvPr/>
          </p:nvSpPr>
          <p:spPr>
            <a:xfrm>
              <a:off x="3447839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30079</TotalTime>
  <Words>2162</Words>
  <Application>Microsoft Macintosh PowerPoint</Application>
  <PresentationFormat>Widescreen</PresentationFormat>
  <Paragraphs>329</Paragraphs>
  <Slides>55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Myriad Pro</vt:lpstr>
      <vt:lpstr>Myriad Pro Semibold</vt:lpstr>
      <vt:lpstr>Office Theme</vt:lpstr>
      <vt:lpstr>Programming The Hardware</vt:lpstr>
      <vt:lpstr>Assembling Everything</vt:lpstr>
      <vt:lpstr>Take Care of the Equipment</vt:lpstr>
      <vt:lpstr>Software Plan</vt:lpstr>
      <vt:lpstr>Quadcopter Firmware</vt:lpstr>
      <vt:lpstr>Remote Firmware</vt:lpstr>
      <vt:lpstr>This Lab</vt:lpstr>
      <vt:lpstr>The Flight Control Board</vt:lpstr>
      <vt:lpstr>The Hardware You Will Build</vt:lpstr>
      <vt:lpstr>Brushed Motors</vt:lpstr>
      <vt:lpstr>Pulse Width Modulation</vt:lpstr>
      <vt:lpstr>PWM in Arduino</vt:lpstr>
      <vt:lpstr>The IMU</vt:lpstr>
      <vt:lpstr>9-axis IMU</vt:lpstr>
      <vt:lpstr>IMU In Arduino</vt:lpstr>
      <vt:lpstr>Powering the Quad</vt:lpstr>
      <vt:lpstr>The Remote</vt:lpstr>
      <vt:lpstr>The Remote PCB</vt:lpstr>
      <vt:lpstr>Gimbals</vt:lpstr>
      <vt:lpstr>Anatomy of a Gimbal</vt:lpstr>
      <vt:lpstr>Reading the Gimbals</vt:lpstr>
      <vt:lpstr>Status LEDs</vt:lpstr>
      <vt:lpstr>Buttons</vt:lpstr>
      <vt:lpstr>Rotary Encoder</vt:lpstr>
      <vt:lpstr>Battery Chargers</vt:lpstr>
      <vt:lpstr>Arduino Programmer</vt:lpstr>
      <vt:lpstr>LCD</vt:lpstr>
      <vt:lpstr>The Radio</vt:lpstr>
      <vt:lpstr>Standard and Software Interface</vt:lpstr>
      <vt:lpstr>Radio: What To Send</vt:lpstr>
      <vt:lpstr>For Next time:</vt:lpstr>
      <vt:lpstr>Remote Controlled Motors</vt:lpstr>
      <vt:lpstr>The Basics for Your Remote and Quad Firmware</vt:lpstr>
      <vt:lpstr>Remote Software Path</vt:lpstr>
      <vt:lpstr>Quadcopter Datapath for This Lab</vt:lpstr>
      <vt:lpstr>Arming the Quad</vt:lpstr>
      <vt:lpstr>Calibration</vt:lpstr>
      <vt:lpstr>Programming the FCB and the Remote with the Arduino IDE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Next Time</vt:lpstr>
      <vt:lpstr>Maintaining Stability</vt:lpstr>
      <vt:lpstr>Maintaining Stability</vt:lpstr>
      <vt:lpstr>Higher-order Navigation</vt:lpstr>
      <vt:lpstr>Demos</vt:lpstr>
      <vt:lpstr>Construction</vt:lpstr>
      <vt:lpstr>Operation</vt:lpstr>
      <vt:lpstr>Operation</vt:lpstr>
      <vt:lpstr>Operation</vt:lpstr>
      <vt:lpstr>Operation</vt:lpstr>
      <vt:lpstr>Operation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72</cp:revision>
  <cp:lastPrinted>2017-05-11T20:43:55Z</cp:lastPrinted>
  <dcterms:created xsi:type="dcterms:W3CDTF">2019-07-17T06:14:48Z</dcterms:created>
  <dcterms:modified xsi:type="dcterms:W3CDTF">2021-02-01T23:00:12Z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